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7" r:id="rId28"/>
    <p:sldId id="288" r:id="rId29"/>
    <p:sldId id="289" r:id="rId30"/>
    <p:sldId id="290" r:id="rId31"/>
    <p:sldId id="291" r:id="rId32"/>
    <p:sldId id="294" r:id="rId33"/>
    <p:sldId id="295" r:id="rId34"/>
    <p:sldId id="296" r:id="rId35"/>
    <p:sldId id="298" r:id="rId36"/>
    <p:sldId id="299" r:id="rId37"/>
    <p:sldId id="301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ADEED68-059B-46F8-8AC0-E2036D395DE1}" type="datetimeFigureOut">
              <a:rPr lang="en-IN" smtClean="0"/>
              <a:t>30-01-2019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3D2A906-25A8-4B12-8652-D21A093E127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DEED68-059B-46F8-8AC0-E2036D395DE1}" type="datetimeFigureOut">
              <a:rPr lang="en-IN" smtClean="0"/>
              <a:t>30-01-2019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D2A906-25A8-4B12-8652-D21A093E127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DEED68-059B-46F8-8AC0-E2036D395DE1}" type="datetimeFigureOut">
              <a:rPr lang="en-IN" smtClean="0"/>
              <a:t>30-01-2019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D2A906-25A8-4B12-8652-D21A093E127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DEED68-059B-46F8-8AC0-E2036D395DE1}" type="datetimeFigureOut">
              <a:rPr lang="en-IN" smtClean="0"/>
              <a:t>30-01-2019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D2A906-25A8-4B12-8652-D21A093E127E}" type="slidenum">
              <a:rPr lang="en-IN" smtClean="0"/>
              <a:t>‹#›</a:t>
            </a:fld>
            <a:endParaRPr lang="en-IN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DEED68-059B-46F8-8AC0-E2036D395DE1}" type="datetimeFigureOut">
              <a:rPr lang="en-IN" smtClean="0"/>
              <a:t>30-01-2019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D2A906-25A8-4B12-8652-D21A093E127E}" type="slidenum">
              <a:rPr lang="en-IN" smtClean="0"/>
              <a:t>‹#›</a:t>
            </a:fld>
            <a:endParaRPr lang="en-IN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DEED68-059B-46F8-8AC0-E2036D395DE1}" type="datetimeFigureOut">
              <a:rPr lang="en-IN" smtClean="0"/>
              <a:t>30-01-2019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D2A906-25A8-4B12-8652-D21A093E127E}" type="slidenum">
              <a:rPr lang="en-IN" smtClean="0"/>
              <a:t>‹#›</a:t>
            </a:fld>
            <a:endParaRPr lang="en-I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DEED68-059B-46F8-8AC0-E2036D395DE1}" type="datetimeFigureOut">
              <a:rPr lang="en-IN" smtClean="0"/>
              <a:t>30-01-2019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D2A906-25A8-4B12-8652-D21A093E127E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DEED68-059B-46F8-8AC0-E2036D395DE1}" type="datetimeFigureOut">
              <a:rPr lang="en-IN" smtClean="0"/>
              <a:t>30-01-2019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D2A906-25A8-4B12-8652-D21A093E127E}" type="slidenum">
              <a:rPr lang="en-IN" smtClean="0"/>
              <a:t>‹#›</a:t>
            </a:fld>
            <a:endParaRPr lang="en-IN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DEED68-059B-46F8-8AC0-E2036D395DE1}" type="datetimeFigureOut">
              <a:rPr lang="en-IN" smtClean="0"/>
              <a:t>30-01-2019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D2A906-25A8-4B12-8652-D21A093E127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ADEED68-059B-46F8-8AC0-E2036D395DE1}" type="datetimeFigureOut">
              <a:rPr lang="en-IN" smtClean="0"/>
              <a:t>30-01-2019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D2A906-25A8-4B12-8652-D21A093E127E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ADEED68-059B-46F8-8AC0-E2036D395DE1}" type="datetimeFigureOut">
              <a:rPr lang="en-IN" smtClean="0"/>
              <a:t>30-01-2019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3D2A906-25A8-4B12-8652-D21A093E127E}" type="slidenum">
              <a:rPr lang="en-IN" smtClean="0"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ADEED68-059B-46F8-8AC0-E2036D395DE1}" type="datetimeFigureOut">
              <a:rPr lang="en-IN" smtClean="0"/>
              <a:t>30-01-2019</a:t>
            </a:fld>
            <a:endParaRPr lang="en-I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3D2A906-25A8-4B12-8652-D21A093E127E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COMPUTER   SKILL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TDP  4</a:t>
            </a:r>
            <a:r>
              <a:rPr lang="en-US" baseline="30000" dirty="0" smtClean="0"/>
              <a:t>TH</a:t>
            </a:r>
            <a:r>
              <a:rPr lang="en-US" dirty="0" smtClean="0"/>
              <a:t> SEMESTER</a:t>
            </a:r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What is HARDWARE?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HARDWARE is the tangible part of a computer system.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hw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09600"/>
            <a:ext cx="7467600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Basic hardware of a PC system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Central Processing Unit (CPU)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Memory Unit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Input Devices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Output Devices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Secondary Storage Devices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1.  Central Processing Unit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25908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Brain of the computer.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It directs and controls the entire computer system and performs all arithmetic and logical operations.</a:t>
            </a:r>
          </a:p>
        </p:txBody>
      </p:sp>
      <p:pic>
        <p:nvPicPr>
          <p:cNvPr id="15364" name="Picture 5" descr="Namdathloncp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40386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7" descr="cpu_sock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8688" y="3733800"/>
            <a:ext cx="280511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2.  Memory Unit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7150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Where the programs and data are stored .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READ ONLY MEMORY (ROM) contains the pre-programmed computer instructions such as the Basic Input Output System (BIOS).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RANDOM ACCESS MEMORY (RAM) is used to store the programs and data that you will run.  Exists only when there is power.</a:t>
            </a:r>
          </a:p>
        </p:txBody>
      </p:sp>
      <p:pic>
        <p:nvPicPr>
          <p:cNvPr id="16388" name="Picture 4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752600"/>
            <a:ext cx="15589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sdram_dim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0725" y="4772025"/>
            <a:ext cx="32670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86868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3.  Input Devices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8768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Allows data and programs to be sent to the CPU.  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Keyboard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Mouse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Joystick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Microphone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Webcam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Scanner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Monitor</a:t>
            </a:r>
          </a:p>
        </p:txBody>
      </p:sp>
      <p:pic>
        <p:nvPicPr>
          <p:cNvPr id="18436" name="Picture 5" descr="keyboard-p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667000"/>
            <a:ext cx="33337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7" descr="photo_mou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733800"/>
            <a:ext cx="258127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Keyboard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Traditional keyboards</a:t>
            </a:r>
          </a:p>
          <a:p>
            <a:r>
              <a:rPr lang="en-US" smtClean="0">
                <a:ea typeface="ＭＳ Ｐゴシック" pitchFamily="34" charset="-128"/>
              </a:rPr>
              <a:t>Flexible keyboards</a:t>
            </a:r>
          </a:p>
          <a:p>
            <a:r>
              <a:rPr lang="en-US" smtClean="0">
                <a:ea typeface="ＭＳ Ｐゴシック" pitchFamily="34" charset="-128"/>
              </a:rPr>
              <a:t>Ergonomic keyboards</a:t>
            </a:r>
          </a:p>
          <a:p>
            <a:r>
              <a:rPr lang="en-US" smtClean="0">
                <a:ea typeface="ＭＳ Ｐゴシック" pitchFamily="34" charset="-128"/>
              </a:rPr>
              <a:t>Wireless keyboards</a:t>
            </a:r>
          </a:p>
          <a:p>
            <a:r>
              <a:rPr lang="en-US" smtClean="0">
                <a:ea typeface="ＭＳ Ｐゴシック" pitchFamily="34" charset="-128"/>
              </a:rPr>
              <a:t>PDA keyboards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81000"/>
            <a:ext cx="387667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438400"/>
            <a:ext cx="3295650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4343400"/>
            <a:ext cx="31623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Other Pointing Devices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4958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Trackball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Track point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Touch pad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Touch Screen</a:t>
            </a:r>
          </a:p>
        </p:txBody>
      </p:sp>
      <p:pic>
        <p:nvPicPr>
          <p:cNvPr id="22532" name="Picture 5" descr="trackb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524000"/>
            <a:ext cx="2003425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7" descr="TrackPointI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905000"/>
            <a:ext cx="14287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9" descr="touchpa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3962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1" descr="wmr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3581400"/>
            <a:ext cx="3209925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5257800" cy="56388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Joystick – input device for computer games</a:t>
            </a: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Light Pens – light-sensitive penlike device</a:t>
            </a: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Stylus – penlike device commonly used with tablet PCs and PDAs.</a:t>
            </a:r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2" cstate="print"/>
          <a:srcRect t="25385"/>
          <a:stretch>
            <a:fillRect/>
          </a:stretch>
        </p:blipFill>
        <p:spPr bwMode="auto">
          <a:xfrm>
            <a:off x="5638800" y="2438400"/>
            <a:ext cx="27622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524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4648200"/>
            <a:ext cx="19621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     Information and  Data</a:t>
            </a:r>
            <a:endParaRPr lang="en-US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419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DATA is a collection of independent and unorganized facts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.</a:t>
            </a:r>
          </a:p>
          <a:p>
            <a:pPr eaLnBrk="1" hangingPunct="1">
              <a:buNone/>
            </a:pPr>
            <a:endParaRPr lang="en-US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INFORMATION is the processed and organized data presented in a meaningful form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.</a:t>
            </a:r>
          </a:p>
          <a:p>
            <a:pPr eaLnBrk="1" hangingPunct="1">
              <a:buNone/>
            </a:pPr>
            <a:endParaRPr lang="en-US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DATA PROCESSING is the course of doing things in a sequence of steps.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Scanning Devices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Optical scanners</a:t>
            </a:r>
          </a:p>
          <a:p>
            <a:r>
              <a:rPr lang="en-US" smtClean="0">
                <a:ea typeface="ＭＳ Ｐゴシック" pitchFamily="34" charset="-128"/>
              </a:rPr>
              <a:t>Card readers</a:t>
            </a:r>
          </a:p>
          <a:p>
            <a:r>
              <a:rPr lang="en-US" smtClean="0">
                <a:ea typeface="ＭＳ Ｐゴシック" pitchFamily="34" charset="-128"/>
              </a:rPr>
              <a:t>Bar code readers</a:t>
            </a:r>
          </a:p>
          <a:p>
            <a:r>
              <a:rPr lang="en-US" smtClean="0">
                <a:ea typeface="ＭＳ Ｐゴシック" pitchFamily="34" charset="-128"/>
              </a:rPr>
              <a:t>Character and mark recognition devices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419600"/>
            <a:ext cx="47625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648200"/>
            <a:ext cx="2362200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600200"/>
            <a:ext cx="27622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Image Capturing Devices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Digital Cameras</a:t>
            </a: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Digital Video Cameras</a:t>
            </a:r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524000"/>
            <a:ext cx="3819525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4343400"/>
            <a:ext cx="3352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4.  Output Devices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Media used by the computer in displaying its responses to our requests and instructions.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Monitor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Audio Speakers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Printer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Types of Monitor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Cathode Ray Tube (CRT)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Liquid Crystal Display (LCD)</a:t>
            </a:r>
          </a:p>
        </p:txBody>
      </p:sp>
      <p:pic>
        <p:nvPicPr>
          <p:cNvPr id="27652" name="Picture 5" descr="cheap-computer-monito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9144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3276600"/>
            <a:ext cx="21907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Printers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4196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IMPACT PRINTERS uses pressure by physically striking the paper. Ex. Daisy wheel printers, line printers, dot matrix printers &amp; band printers.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NON-IMPACT PRINTER does not apply pressure on the paper but instead produces character by using lasers, ink spray, photography or heat.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E17-3472m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858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7" descr="e26_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5052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9" descr="B0002A9SK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762000"/>
            <a:ext cx="383222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 Box 10"/>
          <p:cNvSpPr txBox="1">
            <a:spLocks noChangeArrowheads="1"/>
          </p:cNvSpPr>
          <p:nvPr/>
        </p:nvSpPr>
        <p:spPr bwMode="auto">
          <a:xfrm>
            <a:off x="3657600" y="609600"/>
            <a:ext cx="2819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Dot matrix printer</a:t>
            </a:r>
          </a:p>
        </p:txBody>
      </p:sp>
      <p:sp>
        <p:nvSpPr>
          <p:cNvPr id="29702" name="Text Box 11"/>
          <p:cNvSpPr txBox="1">
            <a:spLocks noChangeArrowheads="1"/>
          </p:cNvSpPr>
          <p:nvPr/>
        </p:nvSpPr>
        <p:spPr bwMode="auto">
          <a:xfrm>
            <a:off x="5791200" y="5105400"/>
            <a:ext cx="2819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Inkjet printer</a:t>
            </a:r>
          </a:p>
        </p:txBody>
      </p:sp>
      <p:sp>
        <p:nvSpPr>
          <p:cNvPr id="29703" name="Text Box 12"/>
          <p:cNvSpPr txBox="1">
            <a:spLocks noChangeArrowheads="1"/>
          </p:cNvSpPr>
          <p:nvPr/>
        </p:nvSpPr>
        <p:spPr bwMode="auto">
          <a:xfrm>
            <a:off x="3200400" y="5257800"/>
            <a:ext cx="152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Laser printer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5.  Secondary Storage Devices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Attached to the computer system to allow you to store programs and data permanently for the purpose of retrieving them for future use.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Floppy disk, Hard disk, CD Rom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Hard Disk Drive or Hard Disk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4196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Made of rigid materials unlike floppy disks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Holds a greater amount of data</a:t>
            </a:r>
          </a:p>
        </p:txBody>
      </p:sp>
      <p:pic>
        <p:nvPicPr>
          <p:cNvPr id="33796" name="Picture 5" descr="hard_disk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200400"/>
            <a:ext cx="2819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Optical Discs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A standard part of modern desktop machines, especially used for multimedia purposes and preferred in loading applications.</a:t>
            </a:r>
          </a:p>
        </p:txBody>
      </p:sp>
      <p:pic>
        <p:nvPicPr>
          <p:cNvPr id="34820" name="Picture 5" descr="cdr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657600"/>
            <a:ext cx="28956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Kinds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Blue Ray Disk – 40G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Digital Versatile Disk 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DVD-R – write once, 3.95G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DVD RW – rewritable, 3G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Single Layer and Double Layer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Compact Disk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CD-R – write once, 650MB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CD-RW – rewritable, 700MB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pic>
        <p:nvPicPr>
          <p:cNvPr id="3584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609600"/>
            <a:ext cx="297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   Information 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Processing System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419600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n-US" sz="36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 COMPUTER </a:t>
            </a:r>
            <a:r>
              <a:rPr lang="en-US" sz="36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is an electronic machine that follows a set of instructions in order that it may be able to accept and gather data and transform these into information.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smtClean="0">
                <a:ea typeface="ＭＳ Ｐゴシック" pitchFamily="34" charset="-128"/>
              </a:rPr>
              <a:t>Optical Drives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10600" cy="3886200"/>
          </a:xfrm>
        </p:spPr>
        <p:txBody>
          <a:bodyPr/>
          <a:lstStyle/>
          <a:p>
            <a:r>
              <a:rPr lang="en-PH" smtClean="0">
                <a:ea typeface="ＭＳ Ｐゴシック" pitchFamily="34" charset="-128"/>
              </a:rPr>
              <a:t>CD-ROM		read CDs</a:t>
            </a:r>
          </a:p>
          <a:p>
            <a:r>
              <a:rPr lang="en-PH" smtClean="0">
                <a:ea typeface="ＭＳ Ｐゴシック" pitchFamily="34" charset="-128"/>
              </a:rPr>
              <a:t>CD-Writer		read/write CDs</a:t>
            </a:r>
          </a:p>
          <a:p>
            <a:r>
              <a:rPr lang="en-PH" smtClean="0">
                <a:ea typeface="ＭＳ Ｐゴシック" pitchFamily="34" charset="-128"/>
              </a:rPr>
              <a:t>DVD-Combo		read/write CDs, read DVD</a:t>
            </a:r>
          </a:p>
          <a:p>
            <a:r>
              <a:rPr lang="en-PH" smtClean="0">
                <a:ea typeface="ＭＳ Ｐゴシック" pitchFamily="34" charset="-128"/>
              </a:rPr>
              <a:t>DVD Writer	 	read/write CDs</a:t>
            </a:r>
          </a:p>
          <a:p>
            <a:pPr>
              <a:buFont typeface="Wingdings" pitchFamily="2" charset="2"/>
              <a:buNone/>
            </a:pPr>
            <a:r>
              <a:rPr lang="en-PH" smtClean="0">
                <a:ea typeface="ＭＳ Ｐゴシック" pitchFamily="34" charset="-128"/>
              </a:rPr>
              <a:t>					read/write DVDs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Other Secondary Storage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Solid-State Storage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No moving parts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Flash memory cards</a:t>
            </a:r>
          </a:p>
          <a:p>
            <a:pPr lvl="1"/>
            <a:endParaRPr lang="en-US" smtClean="0">
              <a:ea typeface="ＭＳ Ｐゴシック" pitchFamily="34" charset="-128"/>
            </a:endParaRPr>
          </a:p>
          <a:p>
            <a:pPr lvl="1"/>
            <a:endParaRPr lang="en-US" smtClean="0">
              <a:ea typeface="ＭＳ Ｐゴシック" pitchFamily="34" charset="-128"/>
            </a:endParaRPr>
          </a:p>
          <a:p>
            <a:pPr lvl="1"/>
            <a:r>
              <a:rPr lang="en-US" smtClean="0">
                <a:ea typeface="ＭＳ Ｐゴシック" pitchFamily="34" charset="-128"/>
              </a:rPr>
              <a:t>USB flash drives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 cstate="print"/>
          <a:srcRect t="13158"/>
          <a:stretch>
            <a:fillRect/>
          </a:stretch>
        </p:blipFill>
        <p:spPr bwMode="auto">
          <a:xfrm>
            <a:off x="4857750" y="1676400"/>
            <a:ext cx="42862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4424363"/>
            <a:ext cx="22860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               Power 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Supply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382000" cy="4572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Responsible for powering every device in your computer.</a:t>
            </a:r>
          </a:p>
          <a:p>
            <a:pPr eaLnBrk="1" hangingPunct="1"/>
            <a:r>
              <a:rPr lang="en-US" sz="28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Parts of a Power supply:</a:t>
            </a:r>
          </a:p>
          <a:p>
            <a:pPr lvl="1" eaLnBrk="1" hangingPunct="1"/>
            <a:r>
              <a:rPr lang="en-US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Disk drive connectors</a:t>
            </a:r>
          </a:p>
          <a:p>
            <a:pPr lvl="1" eaLnBrk="1" hangingPunct="1"/>
            <a:r>
              <a:rPr lang="en-US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Motherboard connector</a:t>
            </a:r>
          </a:p>
          <a:p>
            <a:pPr lvl="1" eaLnBrk="1" hangingPunct="1"/>
            <a:r>
              <a:rPr lang="en-US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Power supply fan</a:t>
            </a:r>
          </a:p>
          <a:p>
            <a:pPr lvl="1" eaLnBrk="1" hangingPunct="1"/>
            <a:r>
              <a:rPr lang="en-US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Power switch</a:t>
            </a:r>
          </a:p>
          <a:p>
            <a:pPr lvl="1" eaLnBrk="1" hangingPunct="1"/>
            <a:r>
              <a:rPr lang="en-US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Input voltage selector</a:t>
            </a:r>
          </a:p>
          <a:p>
            <a:pPr lvl="1" eaLnBrk="1" hangingPunct="1"/>
            <a:r>
              <a:rPr lang="en-US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Cover</a:t>
            </a:r>
          </a:p>
          <a:p>
            <a:pPr lvl="1" eaLnBrk="1" hangingPunct="1"/>
            <a:r>
              <a:rPr lang="en-US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Power plugs receptacle</a:t>
            </a:r>
          </a:p>
        </p:txBody>
      </p:sp>
      <p:pic>
        <p:nvPicPr>
          <p:cNvPr id="40964" name="Picture 5" descr="2060ad8d-da28-4628-b353-ceee9d6482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514600"/>
            <a:ext cx="411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            Motherboard </a:t>
            </a:r>
            <a:endParaRPr lang="en-US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724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The physical arrangement in a computer that contains the computer</a:t>
            </a:r>
            <a:r>
              <a:rPr lang="ja-JP" altLang="en-US" sz="28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’</a:t>
            </a:r>
            <a:r>
              <a:rPr lang="en-US" altLang="ja-JP" sz="28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 basic circuitry and components.</a:t>
            </a:r>
          </a:p>
          <a:p>
            <a:pPr eaLnBrk="1" hangingPunct="1"/>
            <a:r>
              <a:rPr lang="en-US" sz="28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Components are:</a:t>
            </a:r>
          </a:p>
          <a:p>
            <a:pPr lvl="1" eaLnBrk="1" hangingPunct="1"/>
            <a:r>
              <a:rPr lang="en-US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Microprocessor</a:t>
            </a:r>
          </a:p>
          <a:p>
            <a:pPr lvl="1" eaLnBrk="1" hangingPunct="1"/>
            <a:r>
              <a:rPr lang="en-US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(Optional) Coprocessors</a:t>
            </a:r>
          </a:p>
          <a:p>
            <a:pPr lvl="1" eaLnBrk="1" hangingPunct="1"/>
            <a:r>
              <a:rPr lang="en-US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Memory</a:t>
            </a:r>
          </a:p>
          <a:p>
            <a:pPr lvl="1" eaLnBrk="1" hangingPunct="1"/>
            <a:r>
              <a:rPr lang="en-US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Basic </a:t>
            </a:r>
            <a:r>
              <a:rPr lang="en-US" sz="2400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Input/Output</a:t>
            </a:r>
            <a:r>
              <a:rPr lang="en-US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System (BIOS)</a:t>
            </a:r>
          </a:p>
          <a:p>
            <a:pPr lvl="1" eaLnBrk="1" hangingPunct="1"/>
            <a:r>
              <a:rPr lang="en-US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Expansion Slot</a:t>
            </a:r>
          </a:p>
          <a:p>
            <a:pPr lvl="1" eaLnBrk="1" hangingPunct="1"/>
            <a:r>
              <a:rPr lang="en-US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Interconnecting circuitry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6" descr="Motherboard-Dia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04813"/>
            <a:ext cx="6705600" cy="645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       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What is Software</a:t>
            </a:r>
            <a:endParaRPr lang="en-US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Instructions that tell the computer how to process data into the form you want.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Software and programs are interchangeable.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Two major types:</a:t>
            </a:r>
          </a:p>
          <a:p>
            <a:pPr lvl="1"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System and Applications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2 Kinds of Software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63000" cy="5181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>
                <a:ea typeface="ＭＳ Ｐゴシック" pitchFamily="34" charset="-128"/>
              </a:rPr>
              <a:t>1.  System Software enables the application software to interact with the computer hardware.</a:t>
            </a:r>
          </a:p>
          <a:p>
            <a:pPr lvl="1" eaLnBrk="1" hangingPunct="1"/>
            <a:r>
              <a:rPr lang="en-US" sz="2700" smtClean="0">
                <a:ea typeface="ＭＳ Ｐゴシック" pitchFamily="34" charset="-128"/>
              </a:rPr>
              <a:t>Operating Systems are programs that coordinate computer resources, provide an interface between users and the computer; and run applications.</a:t>
            </a:r>
          </a:p>
          <a:p>
            <a:pPr lvl="1" eaLnBrk="1" hangingPunct="1"/>
            <a:r>
              <a:rPr lang="en-US" sz="2700" smtClean="0">
                <a:ea typeface="ＭＳ Ｐゴシック" pitchFamily="34" charset="-128"/>
              </a:rPr>
              <a:t>Utilities perform specific tasks related to managing computer resources.</a:t>
            </a:r>
          </a:p>
          <a:p>
            <a:pPr lvl="1" eaLnBrk="1" hangingPunct="1"/>
            <a:r>
              <a:rPr lang="en-US" sz="2700" smtClean="0">
                <a:ea typeface="ＭＳ Ｐゴシック" pitchFamily="34" charset="-128"/>
              </a:rPr>
              <a:t>Device drivers are specialized programs designed to allow particular input or output devices to communicate with the rest of the computer system.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     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Kinds of Software</a:t>
            </a:r>
            <a:endParaRPr lang="en-US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81200"/>
            <a:ext cx="8229600" cy="45720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 startAt="2"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Applications Software - provides the real functionality of a computer.  It help you use your computer to do specific types of work.</a:t>
            </a:r>
          </a:p>
          <a:p>
            <a:pPr marL="990600" lvl="1" indent="-533400" eaLnBrk="1" hangingPunct="1">
              <a:buFont typeface="Wingdings" pitchFamily="2" charset="2"/>
              <a:buChar char="n"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Basic Applications, widely used in all career areas.  </a:t>
            </a:r>
          </a:p>
          <a:p>
            <a:pPr marL="990600" lvl="1" indent="-533400" eaLnBrk="1" hangingPunct="1">
              <a:buFont typeface="Wingdings" pitchFamily="2" charset="2"/>
              <a:buChar char="n"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Specialized Applications, more 	    narrowly focused on specific 	  disciplines and occupations.</a:t>
            </a: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 cstate="print"/>
          <a:srcRect l="3751" t="13408" r="11250" b="15083"/>
          <a:stretch>
            <a:fillRect/>
          </a:stretch>
        </p:blipFill>
        <p:spPr bwMode="auto">
          <a:xfrm>
            <a:off x="5867400" y="609600"/>
            <a:ext cx="2514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5341938"/>
            <a:ext cx="2552700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pc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276600"/>
            <a:ext cx="320040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7" descr="paper_l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0"/>
            <a:ext cx="2535238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AutoShape 8"/>
          <p:cNvSpPr>
            <a:spLocks noChangeArrowheads="1"/>
          </p:cNvSpPr>
          <p:nvPr/>
        </p:nvSpPr>
        <p:spPr bwMode="auto">
          <a:xfrm>
            <a:off x="2743200" y="3810000"/>
            <a:ext cx="2743200" cy="685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PH"/>
          </a:p>
        </p:txBody>
      </p:sp>
      <p:sp>
        <p:nvSpPr>
          <p:cNvPr id="5125" name="Text Box 9"/>
          <p:cNvSpPr txBox="1">
            <a:spLocks noChangeArrowheads="1"/>
          </p:cNvSpPr>
          <p:nvPr/>
        </p:nvSpPr>
        <p:spPr bwMode="auto">
          <a:xfrm>
            <a:off x="2895600" y="3048000"/>
            <a:ext cx="2514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PROCESSING SYSTEM</a:t>
            </a:r>
          </a:p>
        </p:txBody>
      </p:sp>
      <p:pic>
        <p:nvPicPr>
          <p:cNvPr id="5126" name="Picture 11" descr="computer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914400"/>
            <a:ext cx="2209800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 Box 12"/>
          <p:cNvSpPr txBox="1">
            <a:spLocks noChangeArrowheads="1"/>
          </p:cNvSpPr>
          <p:nvPr/>
        </p:nvSpPr>
        <p:spPr bwMode="auto">
          <a:xfrm>
            <a:off x="1143000" y="51054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DATA</a:t>
            </a:r>
          </a:p>
        </p:txBody>
      </p:sp>
      <p:sp>
        <p:nvSpPr>
          <p:cNvPr id="5128" name="Text Box 13"/>
          <p:cNvSpPr txBox="1">
            <a:spLocks noChangeArrowheads="1"/>
          </p:cNvSpPr>
          <p:nvPr/>
        </p:nvSpPr>
        <p:spPr bwMode="auto">
          <a:xfrm>
            <a:off x="6019800" y="52578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Functions of an Information Processing </a:t>
            </a:r>
            <a:r>
              <a:rPr lang="en-US" sz="4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            			System or IOP</a:t>
            </a:r>
            <a:endParaRPr lang="en-US" sz="4000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dirty="0" smtClean="0">
                <a:ea typeface="ＭＳ Ｐゴシック" pitchFamily="34" charset="-128"/>
              </a:rPr>
              <a:t>What is IOP?</a:t>
            </a:r>
          </a:p>
          <a:p>
            <a:pPr marL="609600" indent="-609600" eaLnBrk="1" hangingPunct="1">
              <a:buNone/>
            </a:pP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  Input Process Output</a:t>
            </a:r>
            <a:endParaRPr lang="en-US" dirty="0" smtClean="0">
              <a:ea typeface="ＭＳ Ｐゴシック" pitchFamily="34" charset="-128"/>
            </a:endParaRPr>
          </a:p>
          <a:p>
            <a:pPr marL="609600" indent="-609600" eaLnBrk="1" hangingPunct="1">
              <a:buFont typeface="Wingdings" pitchFamily="2" charset="2"/>
              <a:buAutoNum type="arabicPeriod"/>
            </a:pPr>
            <a:endParaRPr lang="en-US" dirty="0" smtClean="0">
              <a:ea typeface="ＭＳ Ｐゴシック" pitchFamily="34" charset="-128"/>
            </a:endParaRP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dirty="0" smtClean="0">
                <a:ea typeface="ＭＳ Ｐゴシック" pitchFamily="34" charset="-128"/>
              </a:rPr>
              <a:t>It </a:t>
            </a:r>
            <a:r>
              <a:rPr lang="en-US" dirty="0" smtClean="0">
                <a:ea typeface="ＭＳ Ｐゴシック" pitchFamily="34" charset="-128"/>
              </a:rPr>
              <a:t>accepts and gather data. (INPUT)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dirty="0" smtClean="0">
                <a:ea typeface="ＭＳ Ｐゴシック" pitchFamily="34" charset="-128"/>
              </a:rPr>
              <a:t>It processes data to become information. (PROCESSING)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dirty="0" smtClean="0">
                <a:ea typeface="ＭＳ Ｐゴシック" pitchFamily="34" charset="-128"/>
              </a:rPr>
              <a:t>It stores data and information. (STORE)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dirty="0" smtClean="0">
                <a:ea typeface="ＭＳ Ｐゴシック" pitchFamily="34" charset="-128"/>
              </a:rPr>
              <a:t>It presents information. (OUTPUT)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        Three </a:t>
            </a:r>
            <a:r>
              <a:rPr lang="en-US" sz="4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Major Components of an </a:t>
            </a:r>
            <a:r>
              <a:rPr lang="en-US" sz="4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          	Information </a:t>
            </a:r>
            <a:r>
              <a:rPr lang="en-US" sz="4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Processing System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419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HARDWARE is the tangible part of a computer system.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SOFTWARE is the non-tangible part that tells the computer how to do its job.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PEOPLEWARE refer to people who use and operate the computer system, write computer programs, and analyze and design the information system.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        Basic </a:t>
            </a:r>
            <a:r>
              <a:rPr lang="en-US" dirty="0" smtClean="0">
                <a:ea typeface="ＭＳ Ｐゴシック" pitchFamily="34" charset="-128"/>
              </a:rPr>
              <a:t>Units of </a:t>
            </a:r>
            <a:r>
              <a:rPr lang="en-US" dirty="0" smtClean="0">
                <a:ea typeface="ＭＳ Ｐゴシック" pitchFamily="34" charset="-128"/>
              </a:rPr>
              <a:t>Data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2672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BIT is a unit of information equivalent to the result of a choice between only 2 possible alternatives in the binary number system.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BYTE is a sequence of 8 bits (enough to represent one character of alphanumeric data) processed as a single unit for information.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85800"/>
            <a:ext cx="4267200" cy="310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048000"/>
            <a:ext cx="45720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    Basic 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Units of Measurement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1,000 bytes		=1 kilobyte (K or KB) </a:t>
            </a:r>
            <a:br>
              <a:rPr lang="en-US" sz="36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1,000 KB		=1 megabyte (MB) </a:t>
            </a:r>
            <a:br>
              <a:rPr lang="en-US" sz="36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1,000 MB		=1 gigabyte (GB) </a:t>
            </a:r>
            <a:br>
              <a:rPr lang="en-US" sz="36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1,000 GB		=1 Terabyte (TB)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31</TotalTime>
  <Words>908</Words>
  <Application>Microsoft Office PowerPoint</Application>
  <PresentationFormat>On-screen Show (4:3)</PresentationFormat>
  <Paragraphs>163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Concourse</vt:lpstr>
      <vt:lpstr>COMPUTER   SKILL</vt:lpstr>
      <vt:lpstr>      Information and  Data</vt:lpstr>
      <vt:lpstr>    Information Processing System</vt:lpstr>
      <vt:lpstr>Slide 4</vt:lpstr>
      <vt:lpstr>Functions of an Information Processing                 System or IOP</vt:lpstr>
      <vt:lpstr>         Three Major Components of an             Information Processing System</vt:lpstr>
      <vt:lpstr>        Basic Units of Data</vt:lpstr>
      <vt:lpstr>Slide 8</vt:lpstr>
      <vt:lpstr>     Basic Units of Measurement</vt:lpstr>
      <vt:lpstr>What is HARDWARE?</vt:lpstr>
      <vt:lpstr>Slide 11</vt:lpstr>
      <vt:lpstr>Basic hardware of a PC system</vt:lpstr>
      <vt:lpstr>1.  Central Processing Unit</vt:lpstr>
      <vt:lpstr>2.  Memory Unit</vt:lpstr>
      <vt:lpstr>Slide 15</vt:lpstr>
      <vt:lpstr>3.  Input Devices</vt:lpstr>
      <vt:lpstr>Keyboard</vt:lpstr>
      <vt:lpstr>Other Pointing Devices</vt:lpstr>
      <vt:lpstr>Slide 19</vt:lpstr>
      <vt:lpstr>Scanning Devices</vt:lpstr>
      <vt:lpstr>Image Capturing Devices</vt:lpstr>
      <vt:lpstr>4.  Output Devices</vt:lpstr>
      <vt:lpstr>Types of Monitor</vt:lpstr>
      <vt:lpstr>Printers</vt:lpstr>
      <vt:lpstr>Slide 25</vt:lpstr>
      <vt:lpstr>5.  Secondary Storage Devices</vt:lpstr>
      <vt:lpstr>Hard Disk Drive or Hard Disk </vt:lpstr>
      <vt:lpstr>Optical Discs </vt:lpstr>
      <vt:lpstr>Kinds</vt:lpstr>
      <vt:lpstr>Optical Drives</vt:lpstr>
      <vt:lpstr>Other Secondary Storage</vt:lpstr>
      <vt:lpstr>                Power Supply</vt:lpstr>
      <vt:lpstr>             Motherboard </vt:lpstr>
      <vt:lpstr>Slide 34</vt:lpstr>
      <vt:lpstr>       What is Software</vt:lpstr>
      <vt:lpstr>2 Kinds of Software</vt:lpstr>
      <vt:lpstr>     Kinds of Software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  SKILL</dc:title>
  <dc:creator>acer</dc:creator>
  <cp:lastModifiedBy>acer</cp:lastModifiedBy>
  <cp:revision>20</cp:revision>
  <dcterms:created xsi:type="dcterms:W3CDTF">2019-01-30T06:58:34Z</dcterms:created>
  <dcterms:modified xsi:type="dcterms:W3CDTF">2019-01-30T07:30:30Z</dcterms:modified>
</cp:coreProperties>
</file>